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5" r:id="rId4"/>
    <p:sldId id="276" r:id="rId5"/>
    <p:sldId id="259" r:id="rId6"/>
    <p:sldId id="277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5442"/>
  </p:normalViewPr>
  <p:slideViewPr>
    <p:cSldViewPr snapToGrid="0" snapToObjects="1">
      <p:cViewPr varScale="1">
        <p:scale>
          <a:sx n="117" d="100"/>
          <a:sy n="117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038A7-E64E-754A-B0E5-5E955E25D5C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B987-F889-5D4F-A78D-BF5F670BB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notebook command: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JupyterLab</a:t>
            </a:r>
            <a:r>
              <a:rPr lang="en-US" dirty="0"/>
              <a:t> command: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should you create </a:t>
            </a:r>
            <a:r>
              <a:rPr lang="en-US" sz="1200" dirty="0" err="1"/>
              <a:t>JupyterLab</a:t>
            </a:r>
            <a:r>
              <a:rPr lang="en-US" sz="1200" dirty="0"/>
              <a:t> extensions?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Whenever the extension you want doesn’t exist!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8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69C6-A7C9-3C47-B866-6C557316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82454-EED3-5545-9E9C-923AFC10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2112-3607-0746-AE1E-0661DBAA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DBF1-3475-AB4E-980F-72D1C5F3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29A1-08D5-C244-9CE2-F2433CE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CF5-450E-AD45-B18C-CD8827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ABEE-C8FD-124C-8BD3-93DC1BB0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8CEB-1174-7546-A0C5-AC894FF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EE7E-3765-554B-BEA7-C0F24FB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6493-C9E9-C648-9869-9B2399E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5390A-DA8A-E84E-AE53-99CB174C9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BB2D-11BD-1948-AF54-6F7F7460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868C-8311-3544-84CF-B2CA1E92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CFF0-AB6A-6448-9304-A03FACB6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ABEC-DB82-0E46-B3B0-5572D12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6413-948B-CD45-9810-934A0BBD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7298-510E-6446-8612-747636F1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611-CAA4-B043-A75B-1E0B814D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E71B-A9E2-F84C-A6C1-679F2B0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2436-02B4-484B-87D3-EA542D3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0287-198E-D04E-95FE-D300E46E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C8406-29A4-E744-A47F-A12326A6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F3C2-AF5C-B342-B147-D4EAA00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3E7-282A-BF45-A9F9-A37E6FEB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20CC-EEAC-064E-B5AC-2D563EB7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221-28FD-9C42-9909-48670E67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5AEF-2060-C341-8564-E112C763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E5F4E-7C9D-1942-A5DA-0396095C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99F2-C668-B249-AB79-28D28F9F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8340-AC1C-9C48-8FAB-E62E617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1076-F536-9642-8EBA-35EA3D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E01-8192-D540-8F1A-4CC4544E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5A89-1541-4E4C-B168-0C293F4B8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98F1-5E2A-0349-BC83-39A44C66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BB45-A76A-7B46-B33C-8F157B1C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D2BAD-76D9-1C4A-837C-4C5486FC4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B524-F074-9C48-B12C-E97FFCB7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27604-3F83-174B-BD99-C55B83E9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84CF-D72C-7F41-9FA0-EBB8AE7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52F4-FB40-994F-BBA9-5189C405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A11C-21E3-194E-9A56-18A6DE9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71529-0FF2-2B4F-B1A3-98380F25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E452-6B04-4348-AA6D-3BB4498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E5FB-61CB-CF42-B958-CE8CC192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81104-E185-F246-861A-F6536CD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356F-2102-B548-B4A3-AE293DF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B5E-0013-B241-9C54-D2ADFB2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B50-2AD6-134F-8CC7-6242AB45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A26B-542B-F04D-91F7-04FA9D7D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F1AF-7856-7542-99CF-4765E0DF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50BB5-3160-A849-BCD5-21234C1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C2E6-4932-E047-8BAC-7657BE9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34EE-0EAC-4445-A755-86749638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323D0-EC8E-404A-B3A1-F1EEC3CE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D52AE-1A35-3A40-BEB6-6791F8B6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EB10-CF8E-3041-9E11-8D07E9F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F006-3D42-7647-A774-4A695B42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9D5F-9F48-5D4C-AA4C-60BA04C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CE310-DE6C-9546-A6D9-512D812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24-E7E1-B044-A524-88F6799D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ABCF-0507-4540-A30B-310BD4E2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7B61E-ABCB-0448-ABD7-5DBD9E36DC6C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96A3-1918-5F45-B2CD-28D923129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8C0A-9DF3-FA40-AFE8-BBA84560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jbozarth/48f0fe7f4213e11dc487046b73ded8f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extension-cookiecutter-ts" TargetMode="External"/><Relationship Id="rId7" Type="http://schemas.openxmlformats.org/officeDocument/2006/relationships/image" Target="../media/image1.tiff"/><Relationship Id="rId2" Type="http://schemas.openxmlformats.org/officeDocument/2006/relationships/hyperlink" Target="https://jupyterlab.readthedocs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ajbozarth/48f0fe7f4213e11dc487046b73ded8f8" TargetMode="External"/><Relationship Id="rId5" Type="http://schemas.openxmlformats.org/officeDocument/2006/relationships/hyperlink" Target="https://github.com/topics/jupyterlab-extension" TargetMode="External"/><Relationship Id="rId4" Type="http://schemas.openxmlformats.org/officeDocument/2006/relationships/hyperlink" Target="https://github.com/jtpio/a-tour-of-jupyterlab-extens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reiss" TargetMode="External"/><Relationship Id="rId13" Type="http://schemas.openxmlformats.org/officeDocument/2006/relationships/hyperlink" Target="mailto:telamonian@hotmail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Martha.cryan@ibm.com" TargetMode="External"/><Relationship Id="rId12" Type="http://schemas.openxmlformats.org/officeDocument/2006/relationships/image" Target="../media/image1.tiff"/><Relationship Id="rId2" Type="http://schemas.openxmlformats.org/officeDocument/2006/relationships/image" Target="../media/image2.tiff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ajbozarth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ajbozarth@us.ibm.com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mailto:karla.spuldaro@ibm.com" TargetMode="External"/><Relationship Id="rId14" Type="http://schemas.openxmlformats.org/officeDocument/2006/relationships/hyperlink" Target="mailto:tony.fast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928" y="1198179"/>
            <a:ext cx="501692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JUPYTERLAB EXTENSIONS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0E2BA-1E6F-DC4B-BA18-3B2DB063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 the search bar, search for ”toc” and click Install</a:t>
            </a:r>
          </a:p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installing it will prompt you to rebuild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825E7-7E74-EA45-AF7B-53DBF0340B2F}"/>
              </a:ext>
            </a:extLst>
          </p:cNvPr>
          <p:cNvGrpSpPr/>
          <p:nvPr/>
        </p:nvGrpSpPr>
        <p:grpSpPr>
          <a:xfrm>
            <a:off x="5432755" y="2881168"/>
            <a:ext cx="6530633" cy="3669053"/>
            <a:chOff x="5235360" y="2716730"/>
            <a:chExt cx="5964666" cy="332301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DCB17E-325F-614B-B368-397CB390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60" y="3935469"/>
              <a:ext cx="2788309" cy="210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13C75B-FD78-3948-AB56-D1028D7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480" y="2716730"/>
              <a:ext cx="2973546" cy="2145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276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it finishes installing it will prompt you to refresh</a:t>
            </a:r>
          </a:p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refreshing you will see the new TOC tab in your sidebar, try opening the TOC tab while a notebook, markdown, or python file is open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289B2-CFEB-3A4C-A6D6-728CA9C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54" y="3080131"/>
            <a:ext cx="4988728" cy="344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4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Some extensions can’t be installed via the UI. Try searching for and installing ”git”. It will display a message telling you that the extension requires requires a corresponding server extension.</a:t>
            </a:r>
          </a:p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server extensions we need to install via the CLI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Go back to your terminal and (double) ctrl-C lab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install the git extension: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-git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	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 build</a:t>
            </a:r>
          </a:p>
          <a:p>
            <a:pPr marL="430212" lvl="2" indent="-228600" algn="l">
              <a:buFont typeface="+mj-lt"/>
              <a:buAutoNum type="arabicPeriod" startAt="3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will install both the lab extension and the server extension. Once it’s finished 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again:</a:t>
            </a:r>
          </a:p>
          <a:p>
            <a:pPr lvl="2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7830-B156-2C4C-8BFC-42F262001918}"/>
              </a:ext>
            </a:extLst>
          </p:cNvPr>
          <p:cNvSpPr txBox="1"/>
          <p:nvPr/>
        </p:nvSpPr>
        <p:spPr>
          <a:xfrm>
            <a:off x="4909929" y="5551129"/>
            <a:ext cx="7166113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b="1" u="sng" dirty="0">
                <a:solidFill>
                  <a:srgbClr val="FFFFFF"/>
                </a:solidFill>
                <a:latin typeface="Calibri Light" panose="020F0302020204030204"/>
              </a:rPr>
              <a:t>Definitions: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labextension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front end extensions; can be installed and built via UI without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serverextension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back end extensions; must be installed via CLI and require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22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95540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Creating a new extension using the cookie-cutter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https://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/extension-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ts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Customizing your extension (following the guide on the next slide)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Installing your extension (following the generated README)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Running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your extension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74002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lvl="0" algn="l">
              <a:spcBef>
                <a:spcPts val="1000"/>
              </a:spcBef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FFFFFF"/>
                </a:solidFill>
                <a:ea typeface="+mn-ea"/>
                <a:cs typeface="+mn-cs"/>
              </a:rPr>
              <a:t>A few quick steps to an example custom extension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4621" y="1895965"/>
            <a:ext cx="5795540" cy="4439880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these dependencies to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package.json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apputils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docregistry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/notebook":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lumino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/disposable": ”^1.3.5”</a:t>
            </a: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Copy the file in this gist to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 and import it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r>
              <a:rPr lang="en-US" sz="1200" dirty="0">
                <a:solidFill>
                  <a:schemeClr val="bg1"/>
                </a:solidFill>
                <a:hlinkClick r:id="rId3"/>
              </a:rPr>
              <a:t>https://gist.github.com/ajbozarth/48f0fe7f4213e11dc487046b73ded8f8</a:t>
            </a:r>
            <a:endParaRPr lang="en-US" sz="1200" dirty="0">
              <a:solidFill>
                <a:schemeClr val="bg1"/>
              </a:solidFill>
            </a:endParaRPr>
          </a:p>
          <a:p>
            <a:pPr lvl="1" algn="l"/>
            <a:endParaRPr lang="en-US" sz="1200" dirty="0">
              <a:solidFill>
                <a:schemeClr val="bg1"/>
              </a:solidFill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import {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} from "./button";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this code to the activate function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let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= new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();</a:t>
            </a:r>
          </a:p>
          <a:p>
            <a:pPr lvl="1" algn="l"/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app.docRegistry.addWidgetExtension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('Notebook',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3464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Docs: </a:t>
            </a:r>
            <a:r>
              <a:rPr lang="en-US" sz="1600" dirty="0">
                <a:hlinkClick r:id="rId2"/>
              </a:rPr>
              <a:t>https://jupyterlab.readthedocs.io/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Extension cookie-cutter: </a:t>
            </a:r>
            <a:r>
              <a:rPr lang="en-US" sz="1600" dirty="0">
                <a:hlinkClick r:id="rId3"/>
              </a:rPr>
              <a:t>https://github.com/jupyterlab/extension-cookiecutter-ts</a:t>
            </a:r>
            <a:endParaRPr lang="en-US" sz="1600" dirty="0"/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PyData</a:t>
            </a:r>
            <a:r>
              <a:rPr lang="en-US" sz="1600" dirty="0">
                <a:solidFill>
                  <a:schemeClr val="bg1"/>
                </a:solidFill>
              </a:rPr>
              <a:t> Berlin Talk (about specific extensions): </a:t>
            </a:r>
            <a:r>
              <a:rPr lang="en-US" sz="1600" dirty="0">
                <a:hlinkClick r:id="rId4"/>
              </a:rPr>
              <a:t>https://github.com/jtpio/a-tour-of-jupyterlab-extensions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GitHub Topics filter for finding extensions: </a:t>
            </a:r>
            <a:r>
              <a:rPr lang="en-US" sz="1600" dirty="0">
                <a:hlinkClick r:id="rId5"/>
              </a:rPr>
              <a:t>https://github.com/topics/jupyterlab-extension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Gist with the demo button extension: </a:t>
            </a:r>
            <a:r>
              <a:rPr lang="en-US" sz="1600" dirty="0">
                <a:hlinkClick r:id="rId6"/>
              </a:rPr>
              <a:t>https://gist.github.com/ajbozarth/48f0fe7f4213e11dc487046b73ded8f8</a:t>
            </a:r>
            <a:endParaRPr lang="en-US" sz="1600" dirty="0"/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92625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2FDC4-556D-4745-9729-1D499A778C77}"/>
              </a:ext>
            </a:extLst>
          </p:cNvPr>
          <p:cNvGrpSpPr/>
          <p:nvPr/>
        </p:nvGrpSpPr>
        <p:grpSpPr>
          <a:xfrm>
            <a:off x="9599077" y="808651"/>
            <a:ext cx="2885090" cy="1848074"/>
            <a:chOff x="6030303" y="1276861"/>
            <a:chExt cx="2885090" cy="1848074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4355DB4-0982-5047-9BD9-7A5A33331F61}"/>
                </a:ext>
              </a:extLst>
            </p:cNvPr>
            <p:cNvSpPr txBox="1">
              <a:spLocks/>
            </p:cNvSpPr>
            <p:nvPr/>
          </p:nvSpPr>
          <p:spPr>
            <a:xfrm>
              <a:off x="6030303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Karla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Spuldaro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C7D5ED-37FB-FB4C-9B38-F1AA2227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0210" y="1276861"/>
              <a:ext cx="777649" cy="103258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3B70D-2486-154B-992B-6E94F4D75962}"/>
              </a:ext>
            </a:extLst>
          </p:cNvPr>
          <p:cNvGrpSpPr/>
          <p:nvPr/>
        </p:nvGrpSpPr>
        <p:grpSpPr>
          <a:xfrm>
            <a:off x="5879447" y="2791535"/>
            <a:ext cx="6643351" cy="868113"/>
            <a:chOff x="2193554" y="3310676"/>
            <a:chExt cx="6643351" cy="96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438FD1-5BCA-694B-926C-3C4A138BDCA0}"/>
                </a:ext>
              </a:extLst>
            </p:cNvPr>
            <p:cNvGrpSpPr/>
            <p:nvPr/>
          </p:nvGrpSpPr>
          <p:grpSpPr>
            <a:xfrm>
              <a:off x="2193554" y="3399450"/>
              <a:ext cx="270993" cy="670306"/>
              <a:chOff x="4926437" y="3564034"/>
              <a:chExt cx="270993" cy="670306"/>
            </a:xfrm>
          </p:grpSpPr>
          <p:pic>
            <p:nvPicPr>
              <p:cNvPr id="30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D91C13A-1944-764C-8C7D-D28776E33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577" y="3986672"/>
                <a:ext cx="247668" cy="24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Email Icon White Png #120721 - Free Icons Library">
                <a:extLst>
                  <a:ext uri="{FF2B5EF4-FFF2-40B4-BE49-F238E27FC236}">
                    <a16:creationId xmlns:a16="http://schemas.microsoft.com/office/drawing/2014/main" id="{C4CBB35E-3BB6-7B4D-88C0-FCF6BA50E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437" y="3564034"/>
                <a:ext cx="270993" cy="20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45403E-E245-9545-A7BC-C4FEBC5097FE}"/>
                </a:ext>
              </a:extLst>
            </p:cNvPr>
            <p:cNvSpPr/>
            <p:nvPr/>
          </p:nvSpPr>
          <p:spPr>
            <a:xfrm>
              <a:off x="2466156" y="3310676"/>
              <a:ext cx="21577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ajbozarth@us.ibm.com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CA" sz="1400" dirty="0">
                  <a:solidFill>
                    <a:schemeClr val="bg1"/>
                  </a:solidFill>
                  <a:hlinkClick r:id="rId6"/>
                </a:rPr>
                <a:t>github.com/ajbozarth</a:t>
              </a:r>
              <a:endParaRPr lang="en-CA" sz="1400" dirty="0">
                <a:solidFill>
                  <a:schemeClr val="bg1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FC426A-F765-FF49-AF79-37F229253718}"/>
                </a:ext>
              </a:extLst>
            </p:cNvPr>
            <p:cNvSpPr/>
            <p:nvPr/>
          </p:nvSpPr>
          <p:spPr>
            <a:xfrm>
              <a:off x="4360826" y="3314650"/>
              <a:ext cx="245148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martha.cryan@ibm.com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martha-cryan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4023D9-3C7A-184B-A60F-8993053551CB}"/>
                </a:ext>
              </a:extLst>
            </p:cNvPr>
            <p:cNvSpPr/>
            <p:nvPr/>
          </p:nvSpPr>
          <p:spPr>
            <a:xfrm>
              <a:off x="6473151" y="3325222"/>
              <a:ext cx="23637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karla.spuldaro@ibm.com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karlaspuldaro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7FC1D-4AA1-4E45-919C-957C6ECCB30F}"/>
              </a:ext>
            </a:extLst>
          </p:cNvPr>
          <p:cNvGrpSpPr/>
          <p:nvPr/>
        </p:nvGrpSpPr>
        <p:grpSpPr>
          <a:xfrm>
            <a:off x="7560000" y="785969"/>
            <a:ext cx="2885090" cy="1858171"/>
            <a:chOff x="3100111" y="1266764"/>
            <a:chExt cx="2885090" cy="1858171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95B1772-54F6-7D44-BDC4-6E80F9C15359}"/>
                </a:ext>
              </a:extLst>
            </p:cNvPr>
            <p:cNvSpPr txBox="1">
              <a:spLocks/>
            </p:cNvSpPr>
            <p:nvPr/>
          </p:nvSpPr>
          <p:spPr>
            <a:xfrm>
              <a:off x="3100111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Martha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Cryan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3B003254-A42E-8A4D-BC10-5CC89FC8D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339" y="1266764"/>
              <a:ext cx="1102849" cy="110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ED305A-C056-1749-B959-52E76AB76212}"/>
              </a:ext>
            </a:extLst>
          </p:cNvPr>
          <p:cNvGrpSpPr/>
          <p:nvPr/>
        </p:nvGrpSpPr>
        <p:grpSpPr>
          <a:xfrm>
            <a:off x="5541525" y="779081"/>
            <a:ext cx="2885090" cy="1884570"/>
            <a:chOff x="169919" y="1240365"/>
            <a:chExt cx="2885090" cy="1884570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1F34B5F2-BC89-1040-A19B-DED424B484AB}"/>
                </a:ext>
              </a:extLst>
            </p:cNvPr>
            <p:cNvSpPr txBox="1">
              <a:spLocks/>
            </p:cNvSpPr>
            <p:nvPr/>
          </p:nvSpPr>
          <p:spPr>
            <a:xfrm>
              <a:off x="169919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Alex Bozarth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15A8F9D8-A779-6843-A064-643DDF7BF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34" y="1240365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C86CF1CF-E814-1A47-943D-227932C3E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621" y="-163251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Mentors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631C49-5A63-1243-AF7D-27FF4CA47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2C89C1-651B-4C44-8C4C-6848DF78EA34}"/>
              </a:ext>
            </a:extLst>
          </p:cNvPr>
          <p:cNvGrpSpPr/>
          <p:nvPr/>
        </p:nvGrpSpPr>
        <p:grpSpPr>
          <a:xfrm>
            <a:off x="5652481" y="5623261"/>
            <a:ext cx="5981394" cy="957412"/>
            <a:chOff x="1967314" y="3306766"/>
            <a:chExt cx="5981394" cy="106829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18B175-3BC8-B74F-BBBC-A78CC0A3361B}"/>
                </a:ext>
              </a:extLst>
            </p:cNvPr>
            <p:cNvGrpSpPr/>
            <p:nvPr/>
          </p:nvGrpSpPr>
          <p:grpSpPr>
            <a:xfrm>
              <a:off x="1967314" y="3395762"/>
              <a:ext cx="270993" cy="670306"/>
              <a:chOff x="4700197" y="3560346"/>
              <a:chExt cx="270993" cy="670306"/>
            </a:xfrm>
          </p:grpSpPr>
          <p:pic>
            <p:nvPicPr>
              <p:cNvPr id="56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4978DE2-58AC-EB46-914C-ECA70B849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337" y="3982985"/>
                <a:ext cx="247668" cy="247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56" descr="Email Icon White Png #120721 - Free Icons Library">
                <a:extLst>
                  <a:ext uri="{FF2B5EF4-FFF2-40B4-BE49-F238E27FC236}">
                    <a16:creationId xmlns:a16="http://schemas.microsoft.com/office/drawing/2014/main" id="{CF85B15E-8701-4F49-A874-87B380E25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197" y="3560346"/>
                <a:ext cx="270993" cy="205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4083A-CF04-6040-8C9C-646225CC7F6A}"/>
                </a:ext>
              </a:extLst>
            </p:cNvPr>
            <p:cNvSpPr/>
            <p:nvPr/>
          </p:nvSpPr>
          <p:spPr>
            <a:xfrm>
              <a:off x="2366571" y="3306766"/>
              <a:ext cx="2157705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>
                  <a:hlinkClick r:id="rId13"/>
                </a:rPr>
                <a:t>telamonian@hotmail.com</a:t>
              </a:r>
              <a:endParaRPr lang="en-US" sz="1400" dirty="0">
                <a:solidFill>
                  <a:schemeClr val="bg1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telamonian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B7304F-820A-C145-A6A6-F8D20A1128E7}"/>
                </a:ext>
              </a:extLst>
            </p:cNvPr>
            <p:cNvSpPr/>
            <p:nvPr/>
          </p:nvSpPr>
          <p:spPr>
            <a:xfrm>
              <a:off x="5497224" y="3310454"/>
              <a:ext cx="2451484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14"/>
                </a:rPr>
                <a:t>tony.fast@gmail.com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tonyfast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75FA8-6CB3-6046-8483-8063E83C9094}"/>
              </a:ext>
            </a:extLst>
          </p:cNvPr>
          <p:cNvGrpSpPr/>
          <p:nvPr/>
        </p:nvGrpSpPr>
        <p:grpSpPr>
          <a:xfrm>
            <a:off x="5551228" y="3681141"/>
            <a:ext cx="2885090" cy="1857239"/>
            <a:chOff x="5397450" y="3597095"/>
            <a:chExt cx="2885090" cy="185723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EC339BDF-8D57-554A-997A-6240AB811DDB}"/>
                </a:ext>
              </a:extLst>
            </p:cNvPr>
            <p:cNvSpPr txBox="1">
              <a:spLocks/>
            </p:cNvSpPr>
            <p:nvPr/>
          </p:nvSpPr>
          <p:spPr>
            <a:xfrm>
              <a:off x="5397450" y="4699012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Max Klein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JP Morgan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A526C2-86DA-1042-9A7A-D2A1E1DD6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796" y="3597095"/>
              <a:ext cx="1107945" cy="110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3A3A1-6BE5-6643-96E3-4F84F1E5BEAB}"/>
              </a:ext>
            </a:extLst>
          </p:cNvPr>
          <p:cNvGrpSpPr/>
          <p:nvPr/>
        </p:nvGrpSpPr>
        <p:grpSpPr>
          <a:xfrm>
            <a:off x="8531543" y="3702439"/>
            <a:ext cx="2885090" cy="1864416"/>
            <a:chOff x="7415925" y="3570407"/>
            <a:chExt cx="2885090" cy="1864416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692BAFCD-8F38-E642-98BD-1A2ADDD8B356}"/>
                </a:ext>
              </a:extLst>
            </p:cNvPr>
            <p:cNvSpPr txBox="1">
              <a:spLocks/>
            </p:cNvSpPr>
            <p:nvPr/>
          </p:nvSpPr>
          <p:spPr>
            <a:xfrm>
              <a:off x="7415925" y="4679501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Tony Fast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Data Scientist</a:t>
              </a:r>
            </a:p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QuanSight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788DE79-29ED-E04F-90A4-E3597E890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2540" y="3570407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61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Started from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classic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Notebook,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 web-based interface that can execute code, edit in-place, contain text, images, etc.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Notebooks presents a document-like view rendered by modern bowsers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Kernels interpret/execute cell contents with support for over 50 programming languages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Classic Notebook:</a:t>
            </a:r>
            <a:endParaRPr lang="en-CA" sz="18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18" name="Picture 2" descr="Image result for JUPYTER NOTEBOOK">
            <a:extLst>
              <a:ext uri="{FF2B5EF4-FFF2-40B4-BE49-F238E27FC236}">
                <a16:creationId xmlns:a16="http://schemas.microsoft.com/office/drawing/2014/main" id="{0731EDBC-9062-D548-9F66-8A7EB73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49" y="2872376"/>
            <a:ext cx="3560263" cy="38317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05E411-F3A0-214B-8A04-90968E1996B0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59279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is the next generation UI for Project </a:t>
            </a:r>
            <a:r>
              <a:rPr lang="en-US" sz="1600" dirty="0" err="1">
                <a:solidFill>
                  <a:schemeClr val="bg1"/>
                </a:solidFill>
              </a:rPr>
              <a:t>Jupyter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provides a modular and extensible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It will eventually replace the classic </a:t>
            </a:r>
            <a:r>
              <a:rPr lang="en-CA" sz="1600" dirty="0" err="1">
                <a:solidFill>
                  <a:schemeClr val="bg1"/>
                </a:solidFill>
              </a:rPr>
              <a:t>Jupyter</a:t>
            </a:r>
            <a:r>
              <a:rPr lang="en-CA" sz="1600" dirty="0">
                <a:solidFill>
                  <a:schemeClr val="bg1"/>
                </a:solidFill>
              </a:rPr>
              <a:t> Notebook 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JupyterLab</a:t>
            </a:r>
            <a:r>
              <a:rPr lang="en-CA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B57416-B8D0-A640-A85B-3041B35D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80" y="2709849"/>
            <a:ext cx="4716880" cy="3840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37314-DED4-F849-9CD6-067E70DB4B22}"/>
              </a:ext>
            </a:extLst>
          </p:cNvPr>
          <p:cNvGrpSpPr/>
          <p:nvPr/>
        </p:nvGrpSpPr>
        <p:grpSpPr>
          <a:xfrm>
            <a:off x="8022672" y="2236710"/>
            <a:ext cx="2079374" cy="711388"/>
            <a:chOff x="7141767" y="728558"/>
            <a:chExt cx="4013088" cy="154886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C07821E-51F2-E64B-8C86-E9A3F4D42A13}"/>
                </a:ext>
              </a:extLst>
            </p:cNvPr>
            <p:cNvSpPr/>
            <p:nvPr/>
          </p:nvSpPr>
          <p:spPr bwMode="auto">
            <a:xfrm>
              <a:off x="8117306" y="728558"/>
              <a:ext cx="3037549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Console/Terminal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A9117E0B-9C77-AE49-8195-FAA32E3759E9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rot="10800000" flipV="1">
              <a:off x="7141767" y="1150983"/>
              <a:ext cx="975542" cy="11264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8D37C1-3EAC-E04C-BE54-21FF1807E06C}"/>
              </a:ext>
            </a:extLst>
          </p:cNvPr>
          <p:cNvGrpSpPr/>
          <p:nvPr/>
        </p:nvGrpSpPr>
        <p:grpSpPr>
          <a:xfrm>
            <a:off x="10131971" y="2242247"/>
            <a:ext cx="1761570" cy="705852"/>
            <a:chOff x="11265247" y="2576718"/>
            <a:chExt cx="3076393" cy="139074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B09C3B-53C4-B149-994B-5FABFAAE70DF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Tabbed Workspaces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5D3EAE-C3D9-D446-8C6F-4C75AB446704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11265247" y="3075517"/>
              <a:ext cx="830499" cy="89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7B352-2AD2-5F4A-87C5-51F74A3EF80F}"/>
              </a:ext>
            </a:extLst>
          </p:cNvPr>
          <p:cNvGrpSpPr/>
          <p:nvPr/>
        </p:nvGrpSpPr>
        <p:grpSpPr>
          <a:xfrm>
            <a:off x="4886027" y="2844174"/>
            <a:ext cx="1809063" cy="522100"/>
            <a:chOff x="215682" y="1097566"/>
            <a:chExt cx="3138863" cy="84484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D00F03D-B4A6-9042-AA94-310173E96E95}"/>
                </a:ext>
              </a:extLst>
            </p:cNvPr>
            <p:cNvSpPr/>
            <p:nvPr/>
          </p:nvSpPr>
          <p:spPr bwMode="auto">
            <a:xfrm>
              <a:off x="215682" y="1097566"/>
              <a:ext cx="2226232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endParaRPr>
            </a:p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File Explorer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1D9FF2-A5E5-3141-9D7C-61681E48BB2A}"/>
                </a:ext>
              </a:extLst>
            </p:cNvPr>
            <p:cNvCxnSpPr>
              <a:cxnSpLocks/>
              <a:stCxn id="37" idx="3"/>
            </p:cNvCxnSpPr>
            <p:nvPr/>
          </p:nvCxnSpPr>
          <p:spPr bwMode="auto">
            <a:xfrm>
              <a:off x="2441914" y="1519990"/>
              <a:ext cx="9126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43F8EB-5FFC-6149-A0FB-AF3272CA2194}"/>
              </a:ext>
            </a:extLst>
          </p:cNvPr>
          <p:cNvGrpSpPr/>
          <p:nvPr/>
        </p:nvGrpSpPr>
        <p:grpSpPr>
          <a:xfrm>
            <a:off x="10102046" y="3429000"/>
            <a:ext cx="1821803" cy="774192"/>
            <a:chOff x="11160056" y="2048926"/>
            <a:chExt cx="3181584" cy="15253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792BD-4EBB-7C48-B8B1-F6AB89FD152B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Split screen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3B910-730D-8743-9824-888D8D63C668}"/>
                </a:ext>
              </a:extLst>
            </p:cNvPr>
            <p:cNvCxnSpPr>
              <a:cxnSpLocks/>
              <a:stCxn id="68" idx="1"/>
            </p:cNvCxnSpPr>
            <p:nvPr/>
          </p:nvCxnSpPr>
          <p:spPr bwMode="auto">
            <a:xfrm flipH="1" flipV="1">
              <a:off x="11160056" y="2048926"/>
              <a:ext cx="935689" cy="1026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3BFF7C9-2F30-4E4A-B650-E3309A2DE2E1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6315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Org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CEBAF-0204-B44F-AD63-43D5AF18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59" y="1523903"/>
            <a:ext cx="6642100" cy="50038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C6B78B-DBCB-9D4A-AE9F-0F706798AFF3}"/>
              </a:ext>
            </a:extLst>
          </p:cNvPr>
          <p:cNvGrpSpPr/>
          <p:nvPr/>
        </p:nvGrpSpPr>
        <p:grpSpPr>
          <a:xfrm>
            <a:off x="5337248" y="2413297"/>
            <a:ext cx="4439022" cy="1524129"/>
            <a:chOff x="5337248" y="2413297"/>
            <a:chExt cx="4439022" cy="1524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A329F-8058-D041-A243-65C75666C9DE}"/>
                </a:ext>
              </a:extLst>
            </p:cNvPr>
            <p:cNvSpPr/>
            <p:nvPr/>
          </p:nvSpPr>
          <p:spPr>
            <a:xfrm>
              <a:off x="5337248" y="3039975"/>
              <a:ext cx="2101520" cy="89745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F3B6D8F-422F-CF4A-ABFB-9C03788CB7FF}"/>
                </a:ext>
              </a:extLst>
            </p:cNvPr>
            <p:cNvSpPr/>
            <p:nvPr/>
          </p:nvSpPr>
          <p:spPr bwMode="auto">
            <a:xfrm flipH="1">
              <a:off x="8457945" y="2413297"/>
              <a:ext cx="1318325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and core extensions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C70131-6EDD-A740-BA55-3F785BAD582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372833" y="2745673"/>
              <a:ext cx="1085112" cy="3323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7EC902-48C4-3944-B3BD-6308C2CEF610}"/>
              </a:ext>
            </a:extLst>
          </p:cNvPr>
          <p:cNvGrpSpPr/>
          <p:nvPr/>
        </p:nvGrpSpPr>
        <p:grpSpPr>
          <a:xfrm>
            <a:off x="9326802" y="2361467"/>
            <a:ext cx="2288548" cy="1273827"/>
            <a:chOff x="7605094" y="2413297"/>
            <a:chExt cx="2288548" cy="127382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A2B0117-FC8B-5540-A29E-3E3719742AB3}"/>
                </a:ext>
              </a:extLst>
            </p:cNvPr>
            <p:cNvSpPr/>
            <p:nvPr/>
          </p:nvSpPr>
          <p:spPr bwMode="auto">
            <a:xfrm flipH="1">
              <a:off x="8457944" y="2413297"/>
              <a:ext cx="1435698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extension repos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EBA5E3-C654-9548-8439-027E84B712D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7605094" y="2745673"/>
              <a:ext cx="852850" cy="94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7A844DE-EE30-7841-9910-C5E07EACE28D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72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F2B8-0924-E149-A133-1D1A72BE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59" y="1546421"/>
            <a:ext cx="6540500" cy="5003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4C1DD-2A68-A24D-BCBE-63AB209F6479}"/>
              </a:ext>
            </a:extLst>
          </p:cNvPr>
          <p:cNvGrpSpPr/>
          <p:nvPr/>
        </p:nvGrpSpPr>
        <p:grpSpPr>
          <a:xfrm>
            <a:off x="3387257" y="4673231"/>
            <a:ext cx="2228193" cy="1890115"/>
            <a:chOff x="3167274" y="5051756"/>
            <a:chExt cx="2228193" cy="18901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A3C7C3-B86D-6047-B054-9F28AFCEC26F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Backend code: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Handlers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Commands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Debug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Extension setup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5A489-3918-6B4B-A363-9EF05BBB356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4902888" y="5996814"/>
              <a:ext cx="492579" cy="152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C8EE5-35B9-5343-80F5-2154405C2E1E}"/>
              </a:ext>
            </a:extLst>
          </p:cNvPr>
          <p:cNvGrpSpPr/>
          <p:nvPr/>
        </p:nvGrpSpPr>
        <p:grpSpPr>
          <a:xfrm>
            <a:off x="6244138" y="4366521"/>
            <a:ext cx="2823322" cy="1890115"/>
            <a:chOff x="2079566" y="5051756"/>
            <a:chExt cx="2823322" cy="189011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BEB63B7-5A09-B248-AB37-02A0093E3B80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Core extensions: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Application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Utils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Code editor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Notebook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6AAB53-9362-9D44-83CC-2563F315E7A3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2079566" y="5996814"/>
              <a:ext cx="1087708" cy="7185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00F8DD-D179-BD4E-939C-9156CA2DFC8F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7337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What are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designed to be extendable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Extensions enable users and developers to: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Create new editors and output visualization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buttons and menu items to existing functionality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Provide APIs for other extensions to use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itself is just a collection of core extensions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What are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1646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Why use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The core extensions are intentionally limited in scope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Every user needs slightly different tools for their own work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By installing extensions specific to their scenario they can create a customized environment tailored to their work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Why use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3721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To install an extension via the UI open the Extension Manager tab in the side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UI is still experimental and will show a warning prior to enablement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enabled it will list currently installed extensions in the Installed section and extensions available to install in the Discover tab.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You can search both sections using the search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Discover tab displays packages published on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the keywork ‘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-extension’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9BC20-0AF1-D140-BDE6-CB339549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71" y="3570696"/>
            <a:ext cx="3610577" cy="29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1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D5A9"/>
      </a:hlink>
      <a:folHlink>
        <a:srgbClr val="FFD5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{D3AEFC09-2D21-5A43-A72E-4CA6E530906D}tf10001063</Template>
  <TotalTime>28393</TotalTime>
  <Words>1213</Words>
  <Application>Microsoft Macintosh PowerPoint</Application>
  <PresentationFormat>Widescreen</PresentationFormat>
  <Paragraphs>235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IBM Plex Sans</vt:lpstr>
      <vt:lpstr>Office Theme</vt:lpstr>
      <vt:lpstr>JUPYTERLAB EXTENSIONS</vt:lpstr>
      <vt:lpstr>Mentors</vt:lpstr>
      <vt:lpstr>What is JupyterLab?</vt:lpstr>
      <vt:lpstr>What is JupyterLab?</vt:lpstr>
      <vt:lpstr>What is JupyterLab?</vt:lpstr>
      <vt:lpstr>What is JupyterLab?</vt:lpstr>
      <vt:lpstr>What are JupyterLab Extensions</vt:lpstr>
      <vt:lpstr>Why use JupyterLab Extensions</vt:lpstr>
      <vt:lpstr>Installing Extensions</vt:lpstr>
      <vt:lpstr>Installing Extensions</vt:lpstr>
      <vt:lpstr>Installing Extensions</vt:lpstr>
      <vt:lpstr>Installing Extensions</vt:lpstr>
      <vt:lpstr>Creating an Extension</vt:lpstr>
      <vt:lpstr>Creating an Extension A few quick steps to an example custom extension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ELYRA</dc:title>
  <dc:creator>Karla Spuldaro</dc:creator>
  <cp:lastModifiedBy>Karla Spuldaro</cp:lastModifiedBy>
  <cp:revision>160</cp:revision>
  <dcterms:created xsi:type="dcterms:W3CDTF">2020-03-23T21:54:37Z</dcterms:created>
  <dcterms:modified xsi:type="dcterms:W3CDTF">2020-10-05T21:33:37Z</dcterms:modified>
</cp:coreProperties>
</file>